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9" r:id="rId4"/>
    <p:sldId id="258" r:id="rId5"/>
    <p:sldId id="260" r:id="rId6"/>
    <p:sldId id="261" r:id="rId7"/>
    <p:sldId id="28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2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4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13" autoAdjust="0"/>
    <p:restoredTop sz="86347" autoAdjust="0"/>
  </p:normalViewPr>
  <p:slideViewPr>
    <p:cSldViewPr>
      <p:cViewPr varScale="1">
        <p:scale>
          <a:sx n="113" d="100"/>
          <a:sy n="113" d="100"/>
        </p:scale>
        <p:origin x="-15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14D4B1-A504-4ACD-A788-F763AC4BF9D1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90722F-1816-4452-8DB2-0BDAB8CBD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B944D-1B2B-4F76-8109-D54B672A7822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F227-7E4D-4D44-A315-E0ACB71C5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1BB15-1B8C-47F1-904F-F754926B7A90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2F48F-4409-4E35-83FB-6099E8B6D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45000-44A6-4F9D-8F81-102373F43B09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BD15-85CC-4934-A8BE-81A6C10D2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9BE36-5FBD-4A87-8384-1D4372262DF4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6A9A7-A9BD-4546-A118-E2E582F55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8C2E5-511C-4DC9-900D-500FEAF5CADC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0FAFC-9D42-4C1F-91A7-07E8C744B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3911-990F-4E2E-83AA-845919D97A02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487B6-969E-488B-B7F3-ABB901144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585BA-60C6-44C0-A85D-8BFB286F9897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9DE5D-F4B8-4C57-A4CC-D30EC8EB7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D16A3-A480-408E-A684-D630137B248D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7869-D81D-48C8-9AFB-A6206EEF0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A4257-5418-46F0-89EA-063111DF83B5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16D99-1E73-41D1-A9ED-A833548D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79706-1A4A-4306-AE37-69A683CE859D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B92C5-7D56-46B1-BACF-727C431DF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EB57F-E7C2-4F37-9E1C-1FEB5EA4CA61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85907-150E-46EB-A913-EEAD02529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F5EB68-A41F-4A5D-A1BA-32CB4565C2C0}" type="datetimeFigureOut">
              <a:rPr lang="ru-RU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FDBD9B-F92E-4E5D-A220-DC855C0FC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2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readly.ru/book/89060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readly.ru/book/90440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readly.ru/book/67460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mybook.ru/author/andrej-leonidovich-zvonkov/poka-edet-skoraya-rasskazy-kotorye-mogut-spasti-3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readly.ru/book/54503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mybook.ru/author/amanda-makklelland/tolko-neotlozhnye-sluchai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s://readly.ru/book/60029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adly.ru/book/58086/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readly.ru/book/58293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mybook.ru/author/vikentij-vikentevich-veresaev/zapiski-vracha-1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s://mybook.ru/author/mihail-bulgakov/zapiski-yunogo-vracha-3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readly.ru/book/30645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s://readly.ru/book/5909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eadly.ru/book/30640/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s://readly.ru/book/30633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readly.ru/book/66559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cdn.eksmo.ru/v2/ITD000000000311575/COVER/cover1__w820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cdn.eksmo.ru/v2/ITD000000001253842/COVER/cover1__w820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mybook.ru/author/fedor-uglov/serdce-hirurg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Медицина. </a:t>
            </a:r>
            <a:br>
              <a:rPr lang="ru-RU" dirty="0"/>
            </a:br>
            <a:r>
              <a:rPr lang="ru-RU" dirty="0"/>
              <a:t>Книги, которые мы читаем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3213100"/>
            <a:ext cx="7848600" cy="1752600"/>
          </a:xfrm>
        </p:spPr>
        <p:txBody>
          <a:bodyPr/>
          <a:lstStyle/>
          <a:p>
            <a:pPr marR="0" eaLnBrk="1" hangingPunct="1"/>
            <a:r>
              <a:rPr lang="ru-RU" smtClean="0"/>
              <a:t>Виртуальная книжная выставка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755650" y="260350"/>
            <a:ext cx="7704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Волжский филиал ГАПОУ «Волгоградский медицинский колледж»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4984750" y="4005263"/>
            <a:ext cx="2682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>
              <a:latin typeface="Arial" charset="0"/>
            </a:endParaRP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3203575" y="4149725"/>
            <a:ext cx="554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>
                <a:latin typeface="Calibri" pitchFamily="34" charset="0"/>
              </a:rPr>
              <a:t>Составитель: библиограф Зинченко Т. Т.</a:t>
            </a: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4479925" y="6072188"/>
            <a:ext cx="768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2023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428625"/>
            <a:ext cx="7829550" cy="1285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Детектив или очерк о жизни и быте советских людей 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50" y="1857375"/>
            <a:ext cx="4786313" cy="4467225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Это и медицинский детектив, и точное описание жизни и быта людей советской эпохи, и бесценное свидетельство мужества, самоотверженности и доброты врача.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Федор Григорьевич пишет о своих пациентах и реальных случаях из практики. В каждой строчке чувствуется, как важна для него человеческая жизнь, как упорно, иногда почти без надежды на успех, бьется он со смертью.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Начав читать эту невероятную книгу, полностью основанную на реальных событиях, оторваться уже невозможно!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3555" name="Рисунок 3" descr="Под белой мантией">
            <a:hlinkClick r:id="rId2" tooltip="&quot;Под белой мантией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2071688"/>
            <a:ext cx="28575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642938"/>
            <a:ext cx="7543800" cy="5715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Советы 100-летнего хирурга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5" y="1643063"/>
            <a:ext cx="4643438" cy="4681537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Достижимо ли индивидуальное бессмертие? Когда можно ожидать победы над основными болезнями нашего времени - от сердечнососудистых заболеваний и рака до гриппа? Эти и ряд других вопросов тесно связаны между собой. И в конце концов они упираются в вопрос о том, как прожить долгую, счастливую и насыщенную добром и пользой жизнь, как избежать преждевременной старости и насильственной смерти?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 Ответить на эти непростые вопросы академик Углов пытался всю свою долгую жизнь. Прожил он 104 года и стал единственным хирургом в мире, проводившим операции в возрасте 100 лет!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Так что о секретах долголетия доктор Углов знает из собственного опыта, которым он и делится с читателями в этой книге.</a:t>
            </a:r>
          </a:p>
        </p:txBody>
      </p:sp>
      <p:pic>
        <p:nvPicPr>
          <p:cNvPr id="24579" name="Рисунок 3" descr="Советы столетнего хирурга">
            <a:hlinkClick r:id="rId2" tooltip="&quot;Советы столетнего хирурга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643063"/>
            <a:ext cx="300037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704850"/>
            <a:ext cx="8258175" cy="7239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Мысли и сердце хирурга Амосова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4000500" y="1714500"/>
            <a:ext cx="4686300" cy="4610100"/>
          </a:xfrm>
        </p:spPr>
        <p:txBody>
          <a:bodyPr/>
          <a:lstStyle/>
          <a:p>
            <a:pPr eaLnBrk="1" hangingPunct="1"/>
            <a:r>
              <a:rPr lang="ru-RU" smtClean="0"/>
              <a:t>Автор повести "Мысли и сердце" - известный хирург Н. М. Амосов. Автор остро ставит вопрос о долге врача перед каждым человеком, перед обществом, высказывает интересные мысли о кибернетике, о применении ее в медицине, в изучении человеческой психики.</a:t>
            </a:r>
          </a:p>
        </p:txBody>
      </p:sp>
      <p:pic>
        <p:nvPicPr>
          <p:cNvPr id="25603" name="Рисунок 3" descr="Мысли и сердце">
            <a:hlinkClick r:id="rId2" tooltip="&quot;Мысли и сердце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755775"/>
            <a:ext cx="2928938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285875" y="714375"/>
            <a:ext cx="7388225" cy="8572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О чем пишут медики - наши современники?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5" y="1857375"/>
            <a:ext cx="4543425" cy="4467225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Российский врач скорой помощи Андрей Звонков – автор самой нестандартной и полезной книги в нашей подборке.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 С одной стороны, «Пока едет “Скорая”» – это медицинское пособие по оказанию неотложной помощи до приезда врачей.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Что делать, если человек поперхнулся? Какие лекарства нужно срочно дать при отеке легких? Что в первую очередь сообщать диспетчеру скорой помощи? В ней есть ответы на множество подобных вопросов.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С другой стороны, книга написана в форме художественной повести с симпатичными персонажами, захватывающим сюжетом и даже любовной историей. Такая необычная подача привлекает внимание и помогает лучше запомнить важную информацию.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6627" name="Рисунок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857375"/>
            <a:ext cx="3143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75" y="714375"/>
            <a:ext cx="7400925" cy="5000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Записки районного хирурга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8" y="1357313"/>
            <a:ext cx="4786312" cy="4389437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Я рвался в бой: жаждал резать и шить не под пристальным присмотром профессорско-преподавательского состава кафедры хирургических болезней, а сам! Можно было остаться в городе, но юношеский максимализм взял вверх над здравым смыслом, и я поехал работать на периферию. – Ты уже восьмой хирург за последние три года, – сообщил мне заведующий хирургическим отделением. – Как? – изумился я. – Восемь хирургов за три года? А что тут, аномальная зона ? – Да нет, – грустно улыбнулся доктор. – Трудностей испугались. – Ну, я трудностей не боюсь, – самоуверенно заверил я. – Вот, вышел раньше на два дня. Как оказалось, напрасно…"</a:t>
            </a:r>
          </a:p>
        </p:txBody>
      </p:sp>
      <p:pic>
        <p:nvPicPr>
          <p:cNvPr id="27651" name="Рисунок 3" descr="Записки районного хирурга">
            <a:hlinkClick r:id="rId2" tooltip="&quot;Записки районного хирурга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500188"/>
            <a:ext cx="2928938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1763713" y="188913"/>
            <a:ext cx="6934200" cy="1008062"/>
          </a:xfrm>
        </p:spPr>
        <p:txBody>
          <a:bodyPr/>
          <a:lstStyle/>
          <a:p>
            <a:pPr algn="ctr"/>
            <a:r>
              <a:rPr lang="ru-RU" smtClean="0"/>
              <a:t>И смех и слезы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4356100" y="1916113"/>
            <a:ext cx="4248150" cy="43926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700" smtClean="0"/>
              <a:t>Это уникальный сборник курьезных и смешных историй.</a:t>
            </a:r>
          </a:p>
          <a:p>
            <a:pPr>
              <a:lnSpc>
                <a:spcPct val="80000"/>
              </a:lnSpc>
            </a:pPr>
            <a:r>
              <a:rPr lang="ru-RU" sz="1700" smtClean="0"/>
              <a:t> Вас ждут врачебные воспоминания и впечатления автора, действующего невролога, чьи рассказы уже отозвались в сердцах многих читателей.</a:t>
            </a:r>
            <a:br>
              <a:rPr lang="ru-RU" sz="1700" smtClean="0"/>
            </a:br>
            <a:endParaRPr lang="ru-RU" sz="1700" smtClean="0"/>
          </a:p>
          <a:p>
            <a:pPr>
              <a:lnSpc>
                <a:spcPct val="80000"/>
              </a:lnSpc>
            </a:pPr>
            <a:r>
              <a:rPr lang="ru-RU" sz="1700" smtClean="0"/>
              <a:t>В сборник Алексея Смирнова вошли не только комичные случаи из врачебной практики, но также и авторские юмористические рассказы о медиках, пациентах и жизни, что порой настолько тяжела, что и смеяться, и плакать хочется.</a:t>
            </a:r>
            <a:br>
              <a:rPr lang="ru-RU" sz="1700" smtClean="0"/>
            </a:br>
            <a:endParaRPr lang="ru-RU" sz="170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700" smtClean="0"/>
              <a:t/>
            </a:r>
            <a:br>
              <a:rPr lang="ru-RU" sz="1700" smtClean="0"/>
            </a:br>
            <a:endParaRPr lang="ru-RU" sz="1700" smtClean="0"/>
          </a:p>
        </p:txBody>
      </p:sp>
      <p:pic>
        <p:nvPicPr>
          <p:cNvPr id="28675" name="Picture 4" descr="Алексей Смирнов - Записки невролога. Прощай, Петенька! обложка кни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557338"/>
            <a:ext cx="317976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785813"/>
            <a:ext cx="7258050" cy="1071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Знакомьтесь: медсестра из Испании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3" y="2071688"/>
            <a:ext cx="4000500" cy="4246562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25 рассказов медсестры из Испании по имени </a:t>
            </a:r>
            <a:r>
              <a:rPr lang="ru-RU" dirty="0" err="1"/>
              <a:t>Сату</a:t>
            </a:r>
            <a:r>
              <a:rPr lang="ru-RU" dirty="0"/>
              <a:t>, в которых она остроумно и иронично описывает свой профессиональный путь – учебу в медицинском колледже, первые шаги в больнице, рабочие будни, общение с пациентами и коллегами.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Автор с большой любовью рисует детали повседневной работы медсестры, иногда смешные, иногда нелепые, иногда трудные и утомительные: про форму, врачебный почерк, постоянную потерю ручек, ночные смены и про то, в чем люди приносят свои драгоценные анализы.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Все повествование пронизано юмором и оптимизмом, которые помогают переживать трудности и относиться к жизни и работе проще.</a:t>
            </a:r>
          </a:p>
        </p:txBody>
      </p:sp>
      <p:pic>
        <p:nvPicPr>
          <p:cNvPr id="29699" name="Рисунок 3" descr="Подготовили подборку художественных произведений о медсестрах. Есть много книг о врачах, но о средних медработниках единицы. Предлагаем краткий обзор того, что нам удалось найти.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143125"/>
            <a:ext cx="2928938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25" y="928688"/>
            <a:ext cx="6543675" cy="9286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Истории медсестры </a:t>
            </a:r>
            <a:br>
              <a:rPr lang="ru-RU" dirty="0"/>
            </a:br>
            <a:r>
              <a:rPr lang="ru-RU" dirty="0"/>
              <a:t>Красного Креста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8" y="2143125"/>
            <a:ext cx="4572000" cy="4181475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err="1"/>
              <a:t>Аманда</a:t>
            </a:r>
            <a:r>
              <a:rPr lang="ru-RU" dirty="0"/>
              <a:t> </a:t>
            </a:r>
            <a:r>
              <a:rPr lang="ru-RU" dirty="0" err="1"/>
              <a:t>Макклелланд</a:t>
            </a:r>
            <a:r>
              <a:rPr lang="ru-RU" dirty="0"/>
              <a:t> – медсестра Красного Креста, участвовавшая во многих гуманитарных миссиях по всему миру. В книге «Только неотложные случаи» она описала свой богатый опыт медицинской и санитарной помощи населению бедных стран: Уганды, Конго, Эфиопии, Судана.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 Книга очень информативна. В ней подробно рассказывается о деятельности гуманитарных организаций, сопряженной с тяжелыми условиями, опасностями, риском для здоровья. </a:t>
            </a:r>
            <a:r>
              <a:rPr lang="ru-RU" dirty="0" err="1"/>
              <a:t>Макклелланд</a:t>
            </a:r>
            <a:r>
              <a:rPr lang="ru-RU" dirty="0"/>
              <a:t> описывает трудную жизнь людей из беднейших стран мира и показывает, что меняет реальная помощь. Эта честная и шокирующая книга заставляет о многом задуматься. Она мотивирует помогать другим людям, быть полезным для общества.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30723" name="Рисунок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143125"/>
            <a:ext cx="28575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611188" y="549275"/>
            <a:ext cx="8043862" cy="2071688"/>
          </a:xfrm>
        </p:spPr>
        <p:txBody>
          <a:bodyPr/>
          <a:lstStyle/>
          <a:p>
            <a:pPr algn="ctr"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Романы Артура Хейли и </a:t>
            </a:r>
            <a:br>
              <a:rPr lang="ru-RU" sz="4000" smtClean="0"/>
            </a:br>
            <a:r>
              <a:rPr lang="ru-RU" sz="4000" smtClean="0"/>
              <a:t>Арчибальда Кронина </a:t>
            </a:r>
            <a:br>
              <a:rPr lang="ru-RU" sz="4000" smtClean="0"/>
            </a:br>
            <a:r>
              <a:rPr lang="ru-RU" sz="4000" smtClean="0"/>
              <a:t>стоит прочитать</a:t>
            </a:r>
          </a:p>
        </p:txBody>
      </p:sp>
      <p:pic>
        <p:nvPicPr>
          <p:cNvPr id="31746" name="Содержимое 3" descr="Сильнодействующее лекарство">
            <a:hlinkClick r:id="rId2" tooltip="&quot;Сильнодействующее лекарство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29000" y="3500438"/>
            <a:ext cx="1905000" cy="3000375"/>
          </a:xfrm>
        </p:spPr>
      </p:pic>
      <p:pic>
        <p:nvPicPr>
          <p:cNvPr id="31747" name="Рисунок 4" descr="Окончательный диагноз">
            <a:hlinkClick r:id="rId4" tooltip="&quot;Окончательный диагноз&quot;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2143125"/>
            <a:ext cx="1785938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5" descr="Цитадель">
            <a:hlinkClick r:id="rId6" tooltip="&quot;Цитадель&quot;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25" y="2143125"/>
            <a:ext cx="17145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714375"/>
            <a:ext cx="7686675" cy="10715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/>
              <a:t>Классика отечественной художественной литературы о медицине</a:t>
            </a:r>
          </a:p>
        </p:txBody>
      </p:sp>
      <p:pic>
        <p:nvPicPr>
          <p:cNvPr id="32770" name="Содержимое 3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" y="2286000"/>
            <a:ext cx="2500313" cy="3824288"/>
          </a:xfrm>
        </p:spPr>
      </p:pic>
      <p:pic>
        <p:nvPicPr>
          <p:cNvPr id="32771" name="Рисунок 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0" y="2357438"/>
            <a:ext cx="264318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3357563" y="2357438"/>
            <a:ext cx="22860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>
                <a:latin typeface="Constantia" pitchFamily="18" charset="0"/>
              </a:rPr>
              <a:t>Два автора - одна тема. Обе книги автобиографичны.</a:t>
            </a:r>
          </a:p>
          <a:p>
            <a:r>
              <a:rPr lang="ru-RU" sz="1800">
                <a:latin typeface="Constantia" pitchFamily="18" charset="0"/>
              </a:rPr>
              <a:t>Они привлекают не только историческими реалиями, но и замечательными художественными образами. Многие вопросы, поднятые в них остаются актуальными и сегодня.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7851648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Медицина и Литература</a:t>
            </a:r>
          </a:p>
        </p:txBody>
      </p:sp>
      <p:sp>
        <p:nvSpPr>
          <p:cNvPr id="1536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3143248"/>
            <a:ext cx="7388225" cy="2286016"/>
          </a:xfrm>
        </p:spPr>
        <p:txBody>
          <a:bodyPr/>
          <a:lstStyle/>
          <a:p>
            <a:pPr marR="0" eaLnBrk="1" hangingPunct="1">
              <a:lnSpc>
                <a:spcPct val="114000"/>
              </a:lnSpc>
            </a:pPr>
            <a:r>
              <a:rPr lang="ru-RU" sz="1800" dirty="0" smtClean="0"/>
              <a:t>На протяжении столетий литература и медицина остаются неразделимы. Через книгу одно поколение передает накопленные знания другому. В книге отражаются индивидуальный или коллективный опыт практической медицины и  новейшие достижения науки. Создавая художественные образы, писатели и поэты способствуют привлечению внимания к древней  прекрасной, трудной и увлекательной науке врачевания</a:t>
            </a:r>
            <a:r>
              <a:rPr lang="ru-RU" sz="1600" dirty="0" smtClean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604838"/>
            <a:ext cx="8075612" cy="12430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Через боль и страдания к надежде</a:t>
            </a:r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3635375" y="2152650"/>
            <a:ext cx="4897438" cy="43164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222222"/>
                </a:solidFill>
                <a:latin typeface="PT Sans"/>
                <a:cs typeface="Times New Roman" pitchFamily="18" charset="0"/>
              </a:rPr>
              <a:t>Сосланный «навечно» в казахский аул после отбытия 8-летнего заключения, больной раком Солженицын получает разрешение пройти курс лечения в онкологическом диспансере Ташкента. Там, летом 1954 года, и задумана повесть. Замысел лежал без движения почти 10 лет. Начав писать в 1963 году, автор вплотную работал над повестью с осени 1965 до осени 1967 года. Попытки «Нового мира» Твардовского напечатать «Раковый корпус» были твердо пресечены властями, но текст распространился в Самиздате и в 1968 году был опубликован по-русски за границей.</a:t>
            </a:r>
            <a:br>
              <a:rPr lang="ru-RU" sz="1400" smtClean="0">
                <a:solidFill>
                  <a:srgbClr val="222222"/>
                </a:solidFill>
                <a:latin typeface="PT Sans"/>
                <a:cs typeface="Times New Roman" pitchFamily="18" charset="0"/>
              </a:rPr>
            </a:br>
            <a:r>
              <a:rPr lang="ru-RU" sz="1400" smtClean="0">
                <a:solidFill>
                  <a:srgbClr val="222222"/>
                </a:solidFill>
                <a:latin typeface="PT Sans"/>
                <a:cs typeface="Times New Roman" pitchFamily="18" charset="0"/>
              </a:rPr>
              <a:t/>
            </a:r>
            <a:br>
              <a:rPr lang="ru-RU" sz="1400" smtClean="0">
                <a:solidFill>
                  <a:srgbClr val="222222"/>
                </a:solidFill>
                <a:latin typeface="PT Sans"/>
                <a:cs typeface="Times New Roman" pitchFamily="18" charset="0"/>
              </a:rPr>
            </a:br>
            <a:r>
              <a:rPr lang="ru-RU" sz="1400" smtClean="0">
                <a:solidFill>
                  <a:srgbClr val="222222"/>
                </a:solidFill>
                <a:latin typeface="PT Sans"/>
                <a:cs typeface="Times New Roman" pitchFamily="18" charset="0"/>
              </a:rPr>
              <a:t>Переведен практически на все европейские языки и на ряд азиатских. На родине впервые напечатан в 1990. В основе повести – личный опыт и наблюдения автора. Больные «ракового корпуса» – люди со всех концов огромной страны, изо всех социальных слоев. Читатель становится свидетелем борения с болезнью, попыток осмысления жизни и смерти; с волнением следит за робкой сменой общественной обстановки после смерти Сталина, когда страна будто начала обретать сознание после страшной болезни. В героях повести, населяющих одну больничную палату, воплощены боль и надежды России.</a:t>
            </a:r>
            <a:endParaRPr lang="ru-RU" sz="14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000" smtClean="0"/>
          </a:p>
        </p:txBody>
      </p:sp>
      <p:pic>
        <p:nvPicPr>
          <p:cNvPr id="33795" name="Рисунок 3" descr="Раковый корпус">
            <a:hlinkClick r:id="rId2" tooltip="&quot;Раковый корпус&quot;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152650"/>
            <a:ext cx="2447925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1619250" y="704850"/>
            <a:ext cx="7067550" cy="828675"/>
          </a:xfrm>
        </p:spPr>
        <p:txBody>
          <a:bodyPr/>
          <a:lstStyle/>
          <a:p>
            <a:pPr eaLnBrk="1" hangingPunct="1"/>
            <a:r>
              <a:rPr lang="ru-RU" smtClean="0"/>
              <a:t>Знаменитая трилогия</a:t>
            </a:r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>
          <a:xfrm>
            <a:off x="395288" y="4941888"/>
            <a:ext cx="8301037" cy="172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700" smtClean="0">
                <a:solidFill>
                  <a:srgbClr val="222222"/>
                </a:solidFill>
                <a:latin typeface="PT Sans"/>
                <a:cs typeface="Times New Roman" pitchFamily="18" charset="0"/>
              </a:rPr>
              <a:t>Главный герой трилогии Юрия Германа - врач Владимир Устименко. В книге  «Дело, которому ты служишь» герой делает первые шаги в профессии, во второй части – «Дорогой мой человек» – Устименко уходит на фронт военным врачом. В заключительном романе «Я отвечаю за все» действие происходит в послевоенные годы. Герой возвращается в родной город. Теперь он доктор наук, повзрослевший и опытный, но по сути все тот же романтический юноша, преданный профессии и старым друзьям.</a:t>
            </a:r>
            <a:endParaRPr lang="ru-RU" sz="2400" smtClean="0"/>
          </a:p>
        </p:txBody>
      </p:sp>
      <p:pic>
        <p:nvPicPr>
          <p:cNvPr id="34819" name="Рисунок 3" descr="Дело, которому ты служишь">
            <a:hlinkClick r:id="rId2" tooltip="&quot;Дело, которому ты служишь&quot;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" y="1628775"/>
            <a:ext cx="190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4" descr="Дорогой мой человек">
            <a:hlinkClick r:id="rId4" tooltip="&quot;Дорогой мой человек&quot;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1850" y="1628775"/>
            <a:ext cx="1905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5" descr="Я отвечаю за все">
            <a:hlinkClick r:id="rId6" tooltip="&quot;Я отвечаю за все&quot;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1622425"/>
            <a:ext cx="1905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Символ жизни, движущейся наперекор смерти</a:t>
            </a:r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>
          <a:xfrm>
            <a:off x="3105150" y="2276475"/>
            <a:ext cx="5499100" cy="4460875"/>
          </a:xfrm>
        </p:spPr>
        <p:txBody>
          <a:bodyPr/>
          <a:lstStyle/>
          <a:p>
            <a:pPr eaLnBrk="1" hangingPunct="1"/>
            <a:r>
              <a:rPr lang="ru-RU" sz="1800" smtClean="0">
                <a:solidFill>
                  <a:srgbClr val="222222"/>
                </a:solidFill>
                <a:latin typeface="PT Sans"/>
                <a:cs typeface="Times New Roman" pitchFamily="18" charset="0"/>
              </a:rPr>
              <a:t>В повести "Спутники" замечательного русского прозаика, драматурга, киносценариста Веры Федоровны Пановой (1905 - 1973) война показана с гуманной, сострадательной точки зрения. В 1944 г. Панова совершила за два месяца четыре рейса в военно-санитарном поезде к местам боев за ранеными. Под впечатлениями от этих поездок она и написала одну из самых правдивых книг о войне. Стремительный образ поезда с красным крестом, проносящийся через войну, стал символом жизни, движущейся наперекор смерти.</a:t>
            </a:r>
            <a:endParaRPr lang="ru-RU" sz="18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ru-RU" smtClean="0"/>
          </a:p>
        </p:txBody>
      </p:sp>
      <p:pic>
        <p:nvPicPr>
          <p:cNvPr id="35843" name="Рисунок 3" descr="Спутники">
            <a:hlinkClick r:id="rId2" tooltip="&quot;Спутники&quot;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420938"/>
            <a:ext cx="19050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969963"/>
            <a:ext cx="8218487" cy="12350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Всегда помнить главную заповедь</a:t>
            </a:r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>
          <a:xfrm>
            <a:off x="4500563" y="2276475"/>
            <a:ext cx="4186237" cy="4048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800" smtClean="0">
                <a:solidFill>
                  <a:srgbClr val="444444"/>
                </a:solidFill>
                <a:latin typeface="Arial" charset="0"/>
                <a:cs typeface="Times New Roman" pitchFamily="18" charset="0"/>
              </a:rPr>
              <a:t>Генри Марш – автор, который способен своими словами подготовить будущего медработника к тягостям выбранной профессии. Как говорить с пациентами, как сообщать им неприятные новости, как вести себя со смертельно больными людьми. Все это он преподносит через короткие рассказы, основанные на его многолетней практике, а каждая глава книги «</a:t>
            </a:r>
            <a:r>
              <a:rPr lang="ru-RU" sz="1800" b="1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Не навреди. Истории о жизни, смерти и нейрохирургии</a:t>
            </a:r>
            <a:r>
              <a:rPr lang="ru-RU" sz="1800" smtClean="0">
                <a:solidFill>
                  <a:srgbClr val="444444"/>
                </a:solidFill>
                <a:latin typeface="Arial" charset="0"/>
                <a:cs typeface="Times New Roman" pitchFamily="18" charset="0"/>
              </a:rPr>
              <a:t>» начинается с названия той или иной болезни.</a:t>
            </a:r>
            <a:endParaRPr lang="ru-RU" smtClean="0"/>
          </a:p>
        </p:txBody>
      </p:sp>
      <p:pic>
        <p:nvPicPr>
          <p:cNvPr id="36867" name="Рисунок 3" descr="Недавно я спросила у знакомых медиков, какие книги про медицину и тело человека могут понравиться неподготовленным читателям.-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2565400"/>
            <a:ext cx="3729038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704850"/>
            <a:ext cx="8147050" cy="7794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Читайте книги!</a:t>
            </a:r>
          </a:p>
        </p:txBody>
      </p:sp>
      <p:sp>
        <p:nvSpPr>
          <p:cNvPr id="3789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1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Книги для медиков являются незаменимым источником знаний и опыта. Они помогают расширить профессиональные навыки, углубить понимание медицинской практики и развить критическое мышление. Кроме того, чтение книг помогает преодолеть профессиональное выгорание и поддерживает мотивацию для саморазвития и постоянного обучения.</a:t>
            </a:r>
            <a:endParaRPr lang="ru-RU" sz="18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sz="1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 ли читать книги для медиков только в учебных целях?</a:t>
            </a:r>
            <a:endParaRPr lang="ru-RU" sz="18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ru-RU" sz="1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Нет, книги для медиков надо читать не только в учебных целях. Они предлагают широкий спектр информации, которая может быть полезна не только студентам, но и практикующим врачам. Книги могут стать источником вдохновения и развлечения, помогут расслабиться, расширят  кругозор и повысят ваш культурный уровень.</a:t>
            </a:r>
            <a:endParaRPr lang="ru-RU" sz="18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/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704850"/>
            <a:ext cx="8075612" cy="7794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Вперед! В библиотеку!</a:t>
            </a:r>
          </a:p>
        </p:txBody>
      </p:sp>
      <p:pic>
        <p:nvPicPr>
          <p:cNvPr id="3891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9350" y="2014538"/>
            <a:ext cx="6845300" cy="4230687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>
          <a:xfrm>
            <a:off x="827088" y="692150"/>
            <a:ext cx="7859712" cy="360363"/>
          </a:xfrm>
        </p:spPr>
        <p:txBody>
          <a:bodyPr/>
          <a:lstStyle/>
          <a:p>
            <a:pPr algn="ctr" eaLnBrk="1" hangingPunct="1"/>
            <a:r>
              <a:rPr lang="ru-RU" sz="4600" smtClean="0"/>
              <a:t>Библиография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684213" y="1412875"/>
            <a:ext cx="7991475" cy="4911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</a:rPr>
              <a:t>Кэпит, У. Анатомия человека : атлас-раскраска / Уинн Кэпит, Лоуренс М. Элсон. – М. : </a:t>
            </a:r>
            <a:r>
              <a:rPr lang="ru-RU" sz="1400" dirty="0" err="1" smtClean="0">
                <a:latin typeface="Times New Roman" pitchFamily="18" charset="0"/>
              </a:rPr>
              <a:t>МЕДпроф</a:t>
            </a:r>
            <a:r>
              <a:rPr lang="ru-RU" sz="1400" dirty="0" smtClean="0">
                <a:latin typeface="Times New Roman" pitchFamily="18" charset="0"/>
              </a:rPr>
              <a:t>: атласы, книги для врачей, 2022. – 376 с. : ил. – </a:t>
            </a:r>
            <a:r>
              <a:rPr lang="en-US" sz="1400" dirty="0" smtClean="0">
                <a:latin typeface="Times New Roman" pitchFamily="18" charset="0"/>
              </a:rPr>
              <a:t>ISBN 978-5-699-71506-0</a:t>
            </a:r>
            <a:r>
              <a:rPr lang="ru-RU" sz="14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err="1" smtClean="0">
                <a:latin typeface="Times New Roman" pitchFamily="18" charset="0"/>
              </a:rPr>
              <a:t>Нуланд</a:t>
            </a:r>
            <a:r>
              <a:rPr lang="ru-RU" sz="1400" dirty="0" smtClean="0">
                <a:latin typeface="Times New Roman" pitchFamily="18" charset="0"/>
              </a:rPr>
              <a:t>, Ш. Врачи. Всемирная история медицины в лицах: от Галена до наших дней / </a:t>
            </a:r>
            <a:r>
              <a:rPr lang="ru-RU" sz="1400" dirty="0" err="1" smtClean="0">
                <a:latin typeface="Times New Roman" pitchFamily="18" charset="0"/>
              </a:rPr>
              <a:t>Шервин</a:t>
            </a:r>
            <a:r>
              <a:rPr lang="ru-RU" sz="1400" dirty="0" smtClean="0">
                <a:latin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</a:rPr>
              <a:t>Нуланд</a:t>
            </a:r>
            <a:r>
              <a:rPr lang="ru-RU" sz="1400" dirty="0" smtClean="0">
                <a:latin typeface="Times New Roman" pitchFamily="18" charset="0"/>
              </a:rPr>
              <a:t>. – М. : </a:t>
            </a:r>
            <a:r>
              <a:rPr lang="ru-RU" sz="1400" dirty="0" err="1" smtClean="0">
                <a:latin typeface="Times New Roman" pitchFamily="18" charset="0"/>
              </a:rPr>
              <a:t>Эксмо</a:t>
            </a:r>
            <a:r>
              <a:rPr lang="ru-RU" sz="1400" dirty="0" smtClean="0">
                <a:latin typeface="Times New Roman" pitchFamily="18" charset="0"/>
              </a:rPr>
              <a:t>, 2022. – 688 с. – </a:t>
            </a:r>
            <a:r>
              <a:rPr lang="en-US" sz="1400" dirty="0" smtClean="0">
                <a:latin typeface="Times New Roman" pitchFamily="18" charset="0"/>
              </a:rPr>
              <a:t>ISBN </a:t>
            </a:r>
            <a:r>
              <a:rPr lang="ru-RU" sz="1400" dirty="0" smtClean="0">
                <a:latin typeface="Times New Roman" pitchFamily="18" charset="0"/>
              </a:rPr>
              <a:t>978-5-04-162826-0.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err="1" smtClean="0">
                <a:latin typeface="Times New Roman" pitchFamily="18" charset="0"/>
              </a:rPr>
              <a:t>Юмакаева</a:t>
            </a:r>
            <a:r>
              <a:rPr lang="ru-RU" sz="1400" dirty="0" smtClean="0">
                <a:latin typeface="Times New Roman" pitchFamily="18" charset="0"/>
              </a:rPr>
              <a:t>, Д. Врачи и пациенты, изменившие мир / Д. </a:t>
            </a:r>
            <a:r>
              <a:rPr lang="ru-RU" sz="1400" dirty="0" err="1" smtClean="0">
                <a:latin typeface="Times New Roman" pitchFamily="18" charset="0"/>
              </a:rPr>
              <a:t>Юмакаева</a:t>
            </a:r>
            <a:r>
              <a:rPr lang="ru-RU" sz="1400" dirty="0" smtClean="0">
                <a:latin typeface="Times New Roman" pitchFamily="18" charset="0"/>
              </a:rPr>
              <a:t>. – Ростов-на-Дону : Феникс, 2022. – 188 с. – (Призвание быть врачом). – </a:t>
            </a:r>
            <a:r>
              <a:rPr lang="en-US" sz="1400" dirty="0" smtClean="0">
                <a:latin typeface="Times New Roman" pitchFamily="18" charset="0"/>
              </a:rPr>
              <a:t>ISBN 978-5-222-36905-0.</a:t>
            </a:r>
            <a:endParaRPr lang="ru-RU" sz="14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</a:rPr>
              <a:t>Углов, Ф. Сердце хирурга / Ф. Углов. – М. : АСТ,</a:t>
            </a:r>
            <a:r>
              <a:rPr lang="en-US" sz="1400" dirty="0" smtClean="0">
                <a:latin typeface="Times New Roman" pitchFamily="18" charset="0"/>
              </a:rPr>
              <a:t> 2023</a:t>
            </a:r>
            <a:r>
              <a:rPr lang="ru-RU" sz="1400" dirty="0" smtClean="0">
                <a:latin typeface="Times New Roman" pitchFamily="18" charset="0"/>
              </a:rPr>
              <a:t>. –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512 с. – </a:t>
            </a:r>
            <a:r>
              <a:rPr lang="en-US" sz="1400" dirty="0" smtClean="0">
                <a:latin typeface="Times New Roman" pitchFamily="18" charset="0"/>
              </a:rPr>
              <a:t>ISBN 978-5-17-107781-5</a:t>
            </a:r>
            <a:r>
              <a:rPr lang="ru-RU" sz="14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</a:rPr>
              <a:t>Углов, Ф. Под белой мантией / Ф. Углов. – М. : АСТ, 2019. – 480 с. – (Медицинский бестселлер). – </a:t>
            </a:r>
            <a:r>
              <a:rPr lang="en-US" sz="1400" dirty="0" smtClean="0">
                <a:latin typeface="Times New Roman" pitchFamily="18" charset="0"/>
              </a:rPr>
              <a:t>ISBN 978-5-17-113188-3</a:t>
            </a:r>
            <a:r>
              <a:rPr lang="ru-RU" sz="14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</a:rPr>
              <a:t>Углов, Ф. Советы 100-летнего хирурга / Ф. Углов. – М. : АСТ, 2022. – 320 с. – (Медицинский бестселлер). – </a:t>
            </a:r>
            <a:r>
              <a:rPr lang="en-US" sz="1400" dirty="0" smtClean="0">
                <a:latin typeface="Times New Roman" pitchFamily="18" charset="0"/>
              </a:rPr>
              <a:t>ISBN 978-5-17-087088-2</a:t>
            </a:r>
            <a:r>
              <a:rPr lang="ru-RU" sz="14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</a:rPr>
              <a:t>Амосов, Н. Мысли и сердце : повесть / Н. Амосов. – Изд. 2-е. – М. : Молодая гвардия, 1976. – 320 с. – (Эврика).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</a:rPr>
              <a:t>Звонков, А. Л. Пока едет «Скорая». Рассказы, которые могут спасти вашу жизнь. – М. : </a:t>
            </a:r>
            <a:r>
              <a:rPr lang="ru-RU" sz="1400" dirty="0" err="1" smtClean="0">
                <a:latin typeface="Times New Roman" pitchFamily="18" charset="0"/>
              </a:rPr>
              <a:t>Эксмо-Прессс</a:t>
            </a:r>
            <a:r>
              <a:rPr lang="ru-RU" sz="1400" dirty="0" smtClean="0">
                <a:latin typeface="Times New Roman" pitchFamily="18" charset="0"/>
              </a:rPr>
              <a:t>, 2020. – 368 с. – (Здоровье России). – </a:t>
            </a:r>
            <a:r>
              <a:rPr lang="en-US" sz="1400" dirty="0" smtClean="0">
                <a:latin typeface="Times New Roman" pitchFamily="18" charset="0"/>
              </a:rPr>
              <a:t>ISBN 978-5-699-71749-1.</a:t>
            </a:r>
            <a:endParaRPr lang="ru-RU" sz="14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</a:rPr>
              <a:t>Правдин, Д. Записки районного хирурга /Д. Правдин. – М. : АСТ, 2021. – 416 с. – (Звезда </a:t>
            </a:r>
            <a:r>
              <a:rPr lang="ru-RU" sz="1400" dirty="0" err="1" smtClean="0">
                <a:latin typeface="Times New Roman" pitchFamily="18" charset="0"/>
              </a:rPr>
              <a:t>соцсети</a:t>
            </a:r>
            <a:r>
              <a:rPr lang="ru-RU" sz="1400" dirty="0" smtClean="0">
                <a:latin typeface="Times New Roman" pitchFamily="18" charset="0"/>
              </a:rPr>
              <a:t>). – </a:t>
            </a:r>
            <a:r>
              <a:rPr lang="en-US" sz="1400" dirty="0" smtClean="0">
                <a:latin typeface="Times New Roman" pitchFamily="18" charset="0"/>
              </a:rPr>
              <a:t>ISBN 978-5-17-139043-3.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</a:rPr>
              <a:t>Смирнов, А.Записки невролога. Прощай, Петенька! / А. Смирнов. – М. : АСТ, 2018. –  256 с. (Звезда </a:t>
            </a:r>
            <a:r>
              <a:rPr lang="ru-RU" sz="1400" dirty="0" err="1" smtClean="0">
                <a:latin typeface="Times New Roman" pitchFamily="18" charset="0"/>
              </a:rPr>
              <a:t>соцсети</a:t>
            </a:r>
            <a:r>
              <a:rPr lang="ru-RU" sz="1400" dirty="0" smtClean="0">
                <a:latin typeface="Times New Roman" pitchFamily="18" charset="0"/>
              </a:rPr>
              <a:t>). – </a:t>
            </a:r>
            <a:r>
              <a:rPr lang="en-US" sz="1400" dirty="0" smtClean="0">
                <a:latin typeface="Times New Roman" pitchFamily="18" charset="0"/>
              </a:rPr>
              <a:t>ISBN</a:t>
            </a:r>
            <a:r>
              <a:rPr lang="ru-RU" sz="1400" dirty="0" smtClean="0">
                <a:latin typeface="Times New Roman" pitchFamily="18" charset="0"/>
              </a:rPr>
              <a:t> 978-5-17-109618-2.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dirty="0" err="1" smtClean="0">
                <a:latin typeface="Times New Roman" pitchFamily="18" charset="0"/>
              </a:rPr>
              <a:t>Гажярдо</a:t>
            </a:r>
            <a:r>
              <a:rPr lang="ru-RU" sz="1400" dirty="0" smtClean="0">
                <a:latin typeface="Times New Roman" pitchFamily="18" charset="0"/>
              </a:rPr>
              <a:t>, С. Между процедурами. Записки слишком занятой медсестры / С. </a:t>
            </a:r>
            <a:r>
              <a:rPr lang="ru-RU" sz="1400" dirty="0" err="1" smtClean="0">
                <a:latin typeface="Times New Roman" pitchFamily="18" charset="0"/>
              </a:rPr>
              <a:t>Гажярдо</a:t>
            </a:r>
            <a:r>
              <a:rPr lang="ru-RU" sz="1400" dirty="0" smtClean="0">
                <a:latin typeface="Times New Roman" pitchFamily="18" charset="0"/>
              </a:rPr>
              <a:t> ; перевод </a:t>
            </a:r>
            <a:r>
              <a:rPr lang="ru-RU" sz="1400" dirty="0" err="1" smtClean="0">
                <a:latin typeface="Times New Roman" pitchFamily="18" charset="0"/>
              </a:rPr>
              <a:t>Долгоаршинных</a:t>
            </a:r>
            <a:r>
              <a:rPr lang="ru-RU" sz="1400" dirty="0" smtClean="0">
                <a:latin typeface="Times New Roman" pitchFamily="18" charset="0"/>
              </a:rPr>
              <a:t> Н. В. – М. : </a:t>
            </a:r>
            <a:r>
              <a:rPr lang="ru-RU" sz="1400" dirty="0" err="1" smtClean="0">
                <a:latin typeface="Times New Roman" pitchFamily="18" charset="0"/>
              </a:rPr>
              <a:t>Эксмо</a:t>
            </a:r>
            <a:r>
              <a:rPr lang="ru-RU" sz="1400" dirty="0" smtClean="0">
                <a:latin typeface="Times New Roman" pitchFamily="18" charset="0"/>
              </a:rPr>
              <a:t>, 2017. – 128 с. – </a:t>
            </a:r>
            <a:r>
              <a:rPr lang="en-US" sz="1400" dirty="0" smtClean="0">
                <a:latin typeface="Times New Roman" pitchFamily="18" charset="0"/>
              </a:rPr>
              <a:t>ISBN 978-5-699-93257-3.</a:t>
            </a:r>
            <a:endParaRPr lang="ru-RU" sz="1400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dirty="0" err="1" smtClean="0">
                <a:latin typeface="Times New Roman" pitchFamily="18" charset="0"/>
              </a:rPr>
              <a:t>Макклелланд</a:t>
            </a:r>
            <a:r>
              <a:rPr lang="ru-RU" sz="1400" dirty="0" smtClean="0">
                <a:latin typeface="Times New Roman" pitchFamily="18" charset="0"/>
              </a:rPr>
              <a:t>, А. Только неотложные случаи / А. </a:t>
            </a:r>
            <a:r>
              <a:rPr lang="ru-RU" sz="1400" dirty="0" err="1" smtClean="0">
                <a:latin typeface="Times New Roman" pitchFamily="18" charset="0"/>
              </a:rPr>
              <a:t>Макклелланд</a:t>
            </a:r>
            <a:r>
              <a:rPr lang="ru-RU" sz="1400" dirty="0" smtClean="0">
                <a:latin typeface="Times New Roman" pitchFamily="18" charset="0"/>
              </a:rPr>
              <a:t> ; переводчик </a:t>
            </a:r>
            <a:r>
              <a:rPr lang="ru-RU" sz="1400" dirty="0" err="1" smtClean="0">
                <a:latin typeface="Times New Roman" pitchFamily="18" charset="0"/>
              </a:rPr>
              <a:t>Голыбина</a:t>
            </a:r>
            <a:r>
              <a:rPr lang="ru-RU" sz="1400" dirty="0" smtClean="0">
                <a:latin typeface="Times New Roman" pitchFamily="18" charset="0"/>
              </a:rPr>
              <a:t> И. Д. – М. : АСТ, 2018. – 384 с. – (Спасая жизнь. Истории от первого лица). – </a:t>
            </a:r>
            <a:r>
              <a:rPr lang="en-US" sz="1400" dirty="0" smtClean="0">
                <a:latin typeface="Times New Roman" pitchFamily="18" charset="0"/>
              </a:rPr>
              <a:t>ISBN 978-5-17-112826-5.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/>
          </p:cNvSpPr>
          <p:nvPr>
            <p:ph type="body" idx="1"/>
          </p:nvPr>
        </p:nvSpPr>
        <p:spPr>
          <a:xfrm>
            <a:off x="571472" y="1357298"/>
            <a:ext cx="8280400" cy="43354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200" dirty="0" smtClean="0">
                <a:latin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</a:rPr>
              <a:t>Хейли</a:t>
            </a:r>
            <a:r>
              <a:rPr lang="ru-RU" sz="1400" dirty="0" smtClean="0">
                <a:latin typeface="Times New Roman" pitchFamily="18" charset="0"/>
              </a:rPr>
              <a:t>, А. Окончательный диагноз / А. </a:t>
            </a:r>
            <a:r>
              <a:rPr lang="ru-RU" sz="1400" dirty="0" err="1" smtClean="0">
                <a:latin typeface="Times New Roman" pitchFamily="18" charset="0"/>
              </a:rPr>
              <a:t>Хейли</a:t>
            </a:r>
            <a:r>
              <a:rPr lang="ru-RU" sz="1400" dirty="0" smtClean="0">
                <a:latin typeface="Times New Roman" pitchFamily="18" charset="0"/>
              </a:rPr>
              <a:t>. – М. : АСТ, 2010. – 272 с. – </a:t>
            </a:r>
            <a:r>
              <a:rPr lang="en-US" sz="1400" dirty="0" smtClean="0">
                <a:latin typeface="Times New Roman" pitchFamily="18" charset="0"/>
              </a:rPr>
              <a:t>ISBN 978-5-17-063879-6</a:t>
            </a:r>
          </a:p>
          <a:p>
            <a:pPr>
              <a:lnSpc>
                <a:spcPct val="80000"/>
              </a:lnSpc>
            </a:pPr>
            <a:r>
              <a:rPr lang="ru-RU" sz="1400" dirty="0" err="1" smtClean="0">
                <a:latin typeface="Times New Roman" pitchFamily="18" charset="0"/>
              </a:rPr>
              <a:t>Хейли</a:t>
            </a:r>
            <a:r>
              <a:rPr lang="ru-RU" sz="1400" dirty="0" smtClean="0">
                <a:latin typeface="Times New Roman" pitchFamily="18" charset="0"/>
              </a:rPr>
              <a:t>, А. Сильнодействующее лекарство / А. </a:t>
            </a:r>
            <a:r>
              <a:rPr lang="ru-RU" sz="1400" dirty="0" err="1" smtClean="0">
                <a:latin typeface="Times New Roman" pitchFamily="18" charset="0"/>
              </a:rPr>
              <a:t>Хейли</a:t>
            </a:r>
            <a:r>
              <a:rPr lang="ru-RU" sz="1400" dirty="0" smtClean="0">
                <a:latin typeface="Times New Roman" pitchFamily="18" charset="0"/>
              </a:rPr>
              <a:t>. – М. : АСТ, 2022. – 384 с. – (Серия «Артур </a:t>
            </a:r>
            <a:r>
              <a:rPr lang="ru-RU" sz="1400" dirty="0" err="1" smtClean="0">
                <a:latin typeface="Times New Roman" pitchFamily="18" charset="0"/>
              </a:rPr>
              <a:t>Хейли</a:t>
            </a:r>
            <a:r>
              <a:rPr lang="ru-RU" sz="1400" dirty="0" smtClean="0">
                <a:latin typeface="Times New Roman" pitchFamily="18" charset="0"/>
              </a:rPr>
              <a:t>. Классика для всех). – </a:t>
            </a:r>
            <a:r>
              <a:rPr lang="en-US" sz="1400" dirty="0" smtClean="0">
                <a:latin typeface="Times New Roman" pitchFamily="18" charset="0"/>
              </a:rPr>
              <a:t>ISBN 978-5-17-091924-6.</a:t>
            </a:r>
          </a:p>
          <a:p>
            <a:pPr>
              <a:lnSpc>
                <a:spcPct val="80000"/>
              </a:lnSpc>
            </a:pPr>
            <a:r>
              <a:rPr lang="ru-RU" sz="1400" dirty="0" err="1" smtClean="0">
                <a:latin typeface="Times New Roman" pitchFamily="18" charset="0"/>
              </a:rPr>
              <a:t>Кронин</a:t>
            </a:r>
            <a:r>
              <a:rPr lang="ru-RU" sz="1400" dirty="0" smtClean="0">
                <a:latin typeface="Times New Roman" pitchFamily="18" charset="0"/>
              </a:rPr>
              <a:t>, А. Цитадель / А. </a:t>
            </a:r>
            <a:r>
              <a:rPr lang="ru-RU" sz="1400" dirty="0" err="1" smtClean="0">
                <a:latin typeface="Times New Roman" pitchFamily="18" charset="0"/>
              </a:rPr>
              <a:t>Кронин</a:t>
            </a:r>
            <a:r>
              <a:rPr lang="ru-RU" sz="1400" dirty="0" smtClean="0">
                <a:latin typeface="Times New Roman" pitchFamily="18" charset="0"/>
              </a:rPr>
              <a:t>. – М. : Иностранка, 2023. – 51 2 с. – (Иностранная литература. Большие книги). – </a:t>
            </a:r>
            <a:r>
              <a:rPr lang="en-US" sz="1400" dirty="0" smtClean="0">
                <a:latin typeface="Times New Roman" pitchFamily="18" charset="0"/>
              </a:rPr>
              <a:t>ISBN 978-5-389-13428-7.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</a:rPr>
              <a:t>Вересаев, В. Записки врача / В. Вересаев. – М. : АСТ, 2018. – 288 с. – (Медицинский бестселлер). – </a:t>
            </a:r>
            <a:r>
              <a:rPr lang="en-US" sz="1400" dirty="0" smtClean="0">
                <a:latin typeface="Times New Roman" pitchFamily="18" charset="0"/>
              </a:rPr>
              <a:t>ISBN 978-5-17-107801-0.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</a:rPr>
              <a:t>Булгаков, М. Записки юного врача / М. Булгаков. – Санкт-Петербург : Аркадия, 2023. – 128 с. </a:t>
            </a:r>
            <a:r>
              <a:rPr lang="en-US" sz="1400" dirty="0" smtClean="0">
                <a:latin typeface="Times New Roman" pitchFamily="18" charset="0"/>
              </a:rPr>
              <a:t>–</a:t>
            </a:r>
            <a:r>
              <a:rPr lang="ru-RU" sz="1400" dirty="0" smtClean="0">
                <a:latin typeface="Times New Roman" pitchFamily="18" charset="0"/>
              </a:rPr>
              <a:t> (</a:t>
            </a:r>
            <a:r>
              <a:rPr lang="en-US" sz="1400" dirty="0" smtClean="0">
                <a:latin typeface="Times New Roman" pitchFamily="18" charset="0"/>
              </a:rPr>
              <a:t>Black and White). – ISBN 978-5-907143-97-5.</a:t>
            </a:r>
            <a:endParaRPr lang="ru-RU" sz="14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</a:rPr>
              <a:t>Солженицын, А. И. Раковый корпус / А. И. Солженицын. – Л. : Художественная литература, 1991. – 464 с. – </a:t>
            </a:r>
            <a:r>
              <a:rPr lang="en-US" sz="1400" dirty="0" smtClean="0">
                <a:latin typeface="Times New Roman" pitchFamily="18" charset="0"/>
              </a:rPr>
              <a:t>ISBN 5-280-01870-8.</a:t>
            </a:r>
            <a:endParaRPr lang="ru-RU" sz="14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</a:rPr>
              <a:t>Герман, Ю. Дело, которому ты служишь / Ю. Герман. – М. : </a:t>
            </a:r>
            <a:r>
              <a:rPr lang="ru-RU" sz="1400" dirty="0" err="1" smtClean="0">
                <a:latin typeface="Times New Roman" pitchFamily="18" charset="0"/>
              </a:rPr>
              <a:t>Астрель</a:t>
            </a:r>
            <a:r>
              <a:rPr lang="ru-RU" sz="1400" dirty="0" smtClean="0">
                <a:latin typeface="Times New Roman" pitchFamily="18" charset="0"/>
              </a:rPr>
              <a:t>, 2012. – 416 с. – </a:t>
            </a:r>
            <a:r>
              <a:rPr lang="en-US" sz="1400" dirty="0" smtClean="0">
                <a:latin typeface="Times New Roman" pitchFamily="18" charset="0"/>
              </a:rPr>
              <a:t>ISBN 978-5-271-37346-6.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</a:rPr>
              <a:t>Герман, Ю. Дорогой мой человек / Ю. Герман. – М. : </a:t>
            </a:r>
            <a:r>
              <a:rPr lang="ru-RU" sz="1400" dirty="0" err="1" smtClean="0">
                <a:latin typeface="Times New Roman" pitchFamily="18" charset="0"/>
              </a:rPr>
              <a:t>Астрель</a:t>
            </a:r>
            <a:r>
              <a:rPr lang="ru-RU" sz="1400" dirty="0" smtClean="0">
                <a:latin typeface="Times New Roman" pitchFamily="18" charset="0"/>
              </a:rPr>
              <a:t>, 2012. – 704 с. – </a:t>
            </a:r>
            <a:r>
              <a:rPr lang="en-US" sz="1400" dirty="0" smtClean="0">
                <a:latin typeface="Times New Roman" pitchFamily="18" charset="0"/>
              </a:rPr>
              <a:t>ISBN </a:t>
            </a:r>
            <a:r>
              <a:rPr lang="ru-RU" sz="1400" dirty="0" smtClean="0">
                <a:latin typeface="Times New Roman" pitchFamily="18" charset="0"/>
              </a:rPr>
              <a:t>978-5-271-38044-0.</a:t>
            </a:r>
            <a:endParaRPr lang="en-US" sz="14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</a:rPr>
              <a:t>Герман, Ю. Я отвечаю за все / Ю. Герман. – М. : </a:t>
            </a:r>
            <a:r>
              <a:rPr lang="ru-RU" sz="1400" dirty="0" err="1" smtClean="0">
                <a:latin typeface="Times New Roman" pitchFamily="18" charset="0"/>
              </a:rPr>
              <a:t>Астрель</a:t>
            </a:r>
            <a:r>
              <a:rPr lang="ru-RU" sz="1400" dirty="0" smtClean="0">
                <a:latin typeface="Times New Roman" pitchFamily="18" charset="0"/>
              </a:rPr>
              <a:t>, 2012. – 864 с. – </a:t>
            </a:r>
            <a:r>
              <a:rPr lang="en-US" sz="1400" dirty="0" smtClean="0">
                <a:latin typeface="Times New Roman" pitchFamily="18" charset="0"/>
              </a:rPr>
              <a:t>ISBN 978-5-271-40332-3.</a:t>
            </a:r>
            <a:endParaRPr lang="ru-RU" sz="14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</a:rPr>
              <a:t>Панова, В. Спутники / В. Панова. – М. : </a:t>
            </a:r>
            <a:r>
              <a:rPr lang="ru-RU" sz="1400" dirty="0" err="1" smtClean="0">
                <a:latin typeface="Times New Roman" pitchFamily="18" charset="0"/>
              </a:rPr>
              <a:t>Терра</a:t>
            </a:r>
            <a:r>
              <a:rPr lang="ru-RU" sz="1400" dirty="0" smtClean="0">
                <a:latin typeface="Times New Roman" pitchFamily="18" charset="0"/>
              </a:rPr>
              <a:t>, 2005. – 272 с. – (Великая Отечественная). – </a:t>
            </a:r>
            <a:r>
              <a:rPr lang="en-US" sz="1400" dirty="0" smtClean="0">
                <a:latin typeface="Times New Roman" pitchFamily="18" charset="0"/>
              </a:rPr>
              <a:t>ISBN 5-275-01212-8.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latin typeface="Times New Roman" pitchFamily="18" charset="0"/>
              </a:rPr>
              <a:t>Марш, Г. Не навреди. Истории о жизни, смерти и нейрохирургии / Г. Марш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; переводчик Чорный А. Г. – М. : </a:t>
            </a:r>
            <a:r>
              <a:rPr lang="ru-RU" sz="1400" dirty="0" err="1" smtClean="0">
                <a:latin typeface="Times New Roman" pitchFamily="18" charset="0"/>
              </a:rPr>
              <a:t>Бомбора</a:t>
            </a:r>
            <a:r>
              <a:rPr lang="ru-RU" sz="1400" dirty="0" smtClean="0">
                <a:latin typeface="Times New Roman" pitchFamily="18" charset="0"/>
              </a:rPr>
              <a:t>, 2022. – 336 с. – (Медицина без границ. Книги о тех, кто спасает жизни). – </a:t>
            </a:r>
            <a:r>
              <a:rPr lang="en-US" sz="1400" dirty="0" smtClean="0">
                <a:latin typeface="Times New Roman" pitchFamily="18" charset="0"/>
              </a:rPr>
              <a:t>ISBN 978-5-699-83020-6.</a:t>
            </a:r>
            <a:endParaRPr lang="ru-RU" sz="14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14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14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12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 descr="Раскрытая кни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39" y="1714488"/>
            <a:ext cx="8974161" cy="4671549"/>
          </a:xfrm>
          <a:prstGeom prst="rect">
            <a:avLst/>
          </a:prstGeom>
          <a:noFill/>
        </p:spPr>
      </p:pic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611188" y="704850"/>
            <a:ext cx="8075612" cy="708025"/>
          </a:xfrm>
        </p:spPr>
        <p:txBody>
          <a:bodyPr/>
          <a:lstStyle/>
          <a:p>
            <a:pPr algn="ctr"/>
            <a:r>
              <a:rPr lang="ru-RU" sz="4600" smtClean="0"/>
              <a:t>Спасибо за внимание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dirty="0" smtClean="0">
                <a:latin typeface="Times New Roman" pitchFamily="18" charset="0"/>
              </a:rPr>
              <a:t>Зинченко, Т. Т. Медицина. Книги, которые мы читаем : виртуальная книжная выставка / Т. Т. Зинченко ; Волжский филиал ГАПОУ «Волгоградский медицинский колледж». – </a:t>
            </a:r>
            <a:r>
              <a:rPr lang="ru-RU" sz="2000" dirty="0" err="1" smtClean="0">
                <a:latin typeface="Times New Roman" pitchFamily="18" charset="0"/>
              </a:rPr>
              <a:t>Мультимедийная</a:t>
            </a:r>
            <a:r>
              <a:rPr lang="ru-RU" sz="2000" dirty="0" smtClean="0">
                <a:latin typeface="Times New Roman" pitchFamily="18" charset="0"/>
              </a:rPr>
              <a:t> презентация (28 слайд). – Волжский, 2023. – </a:t>
            </a:r>
            <a:r>
              <a:rPr lang="en-US" sz="2000" dirty="0" smtClean="0">
                <a:latin typeface="Times New Roman" pitchFamily="18" charset="0"/>
              </a:rPr>
              <a:t>USB-</a:t>
            </a:r>
            <a:r>
              <a:rPr lang="ru-RU" sz="2000" dirty="0" smtClean="0">
                <a:latin typeface="Times New Roman" pitchFamily="18" charset="0"/>
              </a:rPr>
              <a:t>накопитель. – Системные требования: </a:t>
            </a:r>
            <a:r>
              <a:rPr lang="ru-RU" sz="2000" dirty="0" err="1" smtClean="0">
                <a:latin typeface="Times New Roman" pitchFamily="18" charset="0"/>
              </a:rPr>
              <a:t>Windows</a:t>
            </a:r>
            <a:r>
              <a:rPr lang="ru-RU" sz="2000" dirty="0" smtClean="0">
                <a:latin typeface="Times New Roman" pitchFamily="18" charset="0"/>
              </a:rPr>
              <a:t> ХР или выше; ОЗУ 256 Мб; ЦПУ 500 МГц; VGA 1024x768; Установленный пакет MS </a:t>
            </a:r>
            <a:r>
              <a:rPr lang="ru-RU" sz="2000" dirty="0" err="1" smtClean="0">
                <a:latin typeface="Times New Roman" pitchFamily="18" charset="0"/>
              </a:rPr>
              <a:t>Office</a:t>
            </a:r>
            <a:r>
              <a:rPr lang="ru-RU" sz="2000" dirty="0" smtClean="0">
                <a:latin typeface="Times New Roman" pitchFamily="18" charset="0"/>
              </a:rPr>
              <a:t> 2003 или выше. </a:t>
            </a:r>
            <a:r>
              <a:rPr lang="ru-RU" sz="2000" dirty="0" smtClean="0">
                <a:latin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</a:rPr>
              <a:t>Загл</a:t>
            </a:r>
            <a:r>
              <a:rPr lang="ru-RU" sz="2000" dirty="0" smtClean="0">
                <a:latin typeface="Times New Roman" pitchFamily="18" charset="0"/>
              </a:rPr>
              <a:t>. с экрана.</a:t>
            </a:r>
          </a:p>
          <a:p>
            <a:pPr>
              <a:buFont typeface="Wingdings 2" pitchFamily="18" charset="2"/>
              <a:buNone/>
            </a:pPr>
            <a:endParaRPr lang="ru-RU" sz="2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Многообразие видов и тем литературы о медицине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 нашей подборке лучшие книги про работников медицины и для работников медицины: учебные, художественные, научно-популярные и автобиографические. Это истории о профессионализме, самоотверженности, долге и человечности. Они напоминают о ценности жизни, помогают найти призвание и рассказывают о непростом труде медицинских работников.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7851648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Учебная литература</a:t>
            </a:r>
          </a:p>
        </p:txBody>
      </p:sp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r>
              <a:rPr lang="ru-RU" sz="2400" smtClean="0"/>
              <a:t>Существует огромное количество учебников и учебных пособий, необходимых молодым людям для получения профессиональных знаний. Предлагаем вашему вниманию несколько необычное учебное издание.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25" y="214313"/>
            <a:ext cx="6500813" cy="7858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Уникальное издание</a:t>
            </a:r>
          </a:p>
        </p:txBody>
      </p:sp>
      <p:pic>
        <p:nvPicPr>
          <p:cNvPr id="18434" name="Содержимое 3" descr="Обложка Анатомия человека: атлас-раскраска Лоуренс М. Элсон, Уинн Кэпит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500" y="1143000"/>
            <a:ext cx="3786188" cy="5367338"/>
          </a:xfrm>
        </p:spPr>
      </p:pic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5000628" y="928670"/>
            <a:ext cx="35004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dirty="0">
                <a:latin typeface="Constantia" pitchFamily="18" charset="0"/>
              </a:rPr>
              <a:t>Это первый практический атлас анатомии человека</a:t>
            </a:r>
            <a:r>
              <a:rPr lang="ru-RU" sz="1800" dirty="0" smtClean="0">
                <a:latin typeface="Constantia" pitchFamily="18" charset="0"/>
              </a:rPr>
              <a:t>.</a:t>
            </a:r>
          </a:p>
          <a:p>
            <a:r>
              <a:rPr lang="ru-RU" sz="1800" dirty="0" smtClean="0"/>
              <a:t>Уинн </a:t>
            </a:r>
            <a:r>
              <a:rPr lang="ru-RU" sz="1800" dirty="0" smtClean="0"/>
              <a:t>Кэпит</a:t>
            </a:r>
            <a:r>
              <a:rPr lang="ru-RU" sz="1800" dirty="0" smtClean="0"/>
              <a:t>, Лоуренс М. Элсон</a:t>
            </a:r>
            <a:r>
              <a:rPr lang="ru-RU" sz="1800" dirty="0" smtClean="0">
                <a:latin typeface="Constantia" pitchFamily="18" charset="0"/>
              </a:rPr>
              <a:t> </a:t>
            </a:r>
          </a:p>
          <a:p>
            <a:endParaRPr lang="ru-RU" sz="1800" dirty="0">
              <a:latin typeface="Constantia" pitchFamily="18" charset="0"/>
            </a:endParaRPr>
          </a:p>
        </p:txBody>
      </p:sp>
      <p:sp>
        <p:nvSpPr>
          <p:cNvPr id="18436" name="Rectangle 1"/>
          <p:cNvSpPr>
            <a:spLocks noChangeArrowheads="1"/>
          </p:cNvSpPr>
          <p:nvPr/>
        </p:nvSpPr>
        <p:spPr bwMode="auto">
          <a:xfrm>
            <a:off x="5000625" y="3209925"/>
            <a:ext cx="400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800">
              <a:latin typeface="Arial" charset="0"/>
            </a:endParaRPr>
          </a:p>
        </p:txBody>
      </p:sp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4572000" y="1857364"/>
            <a:ext cx="428628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77800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1600" dirty="0" smtClean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Constantia" pitchFamily="18" charset="0"/>
              </a:rPr>
              <a:t>Нет ничего проще и увлекательнее раскраски.</a:t>
            </a:r>
            <a:endParaRPr lang="ru-RU" sz="1600" dirty="0" smtClean="0">
              <a:latin typeface="Constantia" pitchFamily="18" charset="0"/>
              <a:cs typeface="Times New Roman" pitchFamily="18" charset="0"/>
            </a:endParaRPr>
          </a:p>
          <a:p>
            <a:pPr indent="177800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1600" dirty="0" smtClean="0">
                <a:latin typeface="Constantia" pitchFamily="18" charset="0"/>
                <a:cs typeface="Times New Roman" pitchFamily="18" charset="0"/>
              </a:rPr>
              <a:t>Нет </a:t>
            </a:r>
            <a:r>
              <a:rPr lang="ru-RU" sz="1600" dirty="0">
                <a:latin typeface="Constantia" pitchFamily="18" charset="0"/>
                <a:cs typeface="Times New Roman" pitchFamily="18" charset="0"/>
              </a:rPr>
              <a:t>ничего надежнее, чем сочетание нескольких видов памяти:</a:t>
            </a:r>
          </a:p>
          <a:p>
            <a:r>
              <a:rPr lang="ru-RU" sz="1600" dirty="0">
                <a:latin typeface="Constantia" pitchFamily="18" charset="0"/>
                <a:cs typeface="Times New Roman" pitchFamily="18" charset="0"/>
              </a:rPr>
              <a:t>-аудиовизуальная (при раскрашивании вы тщательно проговариваете названия структур)</a:t>
            </a:r>
          </a:p>
          <a:p>
            <a:r>
              <a:rPr lang="ru-RU" sz="1600" dirty="0">
                <a:latin typeface="Constantia" pitchFamily="18" charset="0"/>
                <a:cs typeface="Times New Roman" pitchFamily="18" charset="0"/>
              </a:rPr>
              <a:t>-визуальная (включается постепенно по мере появления красок на анатомической картинке)</a:t>
            </a:r>
          </a:p>
          <a:p>
            <a:r>
              <a:rPr lang="ru-RU" sz="1600" dirty="0">
                <a:latin typeface="Constantia" pitchFamily="18" charset="0"/>
                <a:cs typeface="Times New Roman" pitchFamily="18" charset="0"/>
              </a:rPr>
              <a:t>-кинестетическая (движения руки накрепко впечатывают  схемы в мозг</a:t>
            </a:r>
            <a:r>
              <a:rPr lang="ru-RU" sz="1600" dirty="0" smtClean="0">
                <a:latin typeface="Constantia" pitchFamily="18" charset="0"/>
                <a:cs typeface="Times New Roman" pitchFamily="18" charset="0"/>
              </a:rPr>
              <a:t>).</a:t>
            </a:r>
            <a:endParaRPr lang="ru-RU" sz="1600" dirty="0">
              <a:latin typeface="Constantia" pitchFamily="18" charset="0"/>
              <a:cs typeface="Times New Roman" pitchFamily="18" charset="0"/>
            </a:endParaRPr>
          </a:p>
          <a:p>
            <a:pPr indent="177800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1600" dirty="0" smtClean="0">
                <a:latin typeface="Constantia" pitchFamily="18" charset="0"/>
              </a:rPr>
              <a:t> Советы </a:t>
            </a:r>
            <a:r>
              <a:rPr lang="ru-RU" sz="1600" dirty="0">
                <a:latin typeface="Constantia" pitchFamily="18" charset="0"/>
              </a:rPr>
              <a:t>по раскрашиванию и уникальный цветовой ключ наглядно покажут вам, как сочетать приятное с полезным.</a:t>
            </a:r>
          </a:p>
          <a:p>
            <a:pPr indent="177800">
              <a:buClr>
                <a:schemeClr val="bg2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1600" dirty="0" smtClean="0">
                <a:latin typeface="Constantia" pitchFamily="18" charset="0"/>
              </a:rPr>
              <a:t> Результат </a:t>
            </a:r>
            <a:r>
              <a:rPr lang="ru-RU" sz="1600" dirty="0">
                <a:latin typeface="Constantia" pitchFamily="18" charset="0"/>
              </a:rPr>
              <a:t>и моральное удовлетворение </a:t>
            </a:r>
            <a:r>
              <a:rPr lang="ru-RU" sz="1600" dirty="0" smtClean="0">
                <a:latin typeface="Constantia" pitchFamily="18" charset="0"/>
              </a:rPr>
              <a:t>гарантированы.</a:t>
            </a:r>
            <a:endParaRPr lang="ru-RU" sz="1600" dirty="0">
              <a:latin typeface="Constantia" pitchFamily="18" charset="0"/>
            </a:endParaRPr>
          </a:p>
        </p:txBody>
      </p:sp>
      <p:sp>
        <p:nvSpPr>
          <p:cNvPr id="18439" name="Rectangle 2"/>
          <p:cNvSpPr>
            <a:spLocks noChangeArrowheads="1"/>
          </p:cNvSpPr>
          <p:nvPr/>
        </p:nvSpPr>
        <p:spPr bwMode="auto">
          <a:xfrm>
            <a:off x="0" y="98425"/>
            <a:ext cx="2238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solidFill>
                  <a:srgbClr val="4E4E4E"/>
                </a:solidFill>
                <a:latin typeface="Calibri" pitchFamily="34" charset="0"/>
                <a:cs typeface="Times New Roman" pitchFamily="18" charset="0"/>
              </a:rPr>
              <a:t>:</a:t>
            </a:r>
            <a:endParaRPr lang="ru-RU" sz="1800"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38" y="642938"/>
            <a:ext cx="6329362" cy="714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История медицины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8" y="1928813"/>
            <a:ext cx="4329112" cy="4395787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Книга представляет блестящую коллекцию портретов представителей медицины разных времен и народов. Автор книги  профессор клинической хирургии Йельского университета  и историк медицины показывает нам выдающихся ученых, которые в тоже время являются обыкновенными людьми, бывшими продуктами  своего места и времени.   </a:t>
            </a:r>
          </a:p>
        </p:txBody>
      </p:sp>
      <p:pic>
        <p:nvPicPr>
          <p:cNvPr id="19459" name="Рисунок 3" descr="Обложка Врачи. Всемирная история медицины в лицах: от Галена до наших дней Шервин Нуланд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857375"/>
            <a:ext cx="32146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>
          <a:xfrm>
            <a:off x="611188" y="333375"/>
            <a:ext cx="8229600" cy="1143000"/>
          </a:xfrm>
        </p:spPr>
        <p:txBody>
          <a:bodyPr/>
          <a:lstStyle/>
          <a:p>
            <a:pPr algn="ctr"/>
            <a:r>
              <a:rPr lang="ru-RU" smtClean="0"/>
              <a:t>И снова история медицины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4067175" y="2133600"/>
            <a:ext cx="4681538" cy="4391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500" smtClean="0"/>
              <a:t>История медицины - это, по сути, история всего человечества. </a:t>
            </a:r>
          </a:p>
          <a:p>
            <a:pPr>
              <a:lnSpc>
                <a:spcPct val="80000"/>
              </a:lnSpc>
            </a:pPr>
            <a:r>
              <a:rPr lang="ru-RU" sz="1500" smtClean="0"/>
              <a:t>В этой книге собраны истории отчаянных первопроходцев, отважных профессионалов и настоящих мастеров своего дела. </a:t>
            </a:r>
          </a:p>
          <a:p>
            <a:pPr>
              <a:lnSpc>
                <a:spcPct val="80000"/>
              </a:lnSpc>
            </a:pPr>
            <a:r>
              <a:rPr lang="ru-RU" sz="1500" smtClean="0"/>
              <a:t>Ледяные распилы Пирогова, "шагающий стебель" Филатова, целительный аппарат Илизарова, двухголовые собаки Демихова - такие истории достойны того, чтобы их рассказали. </a:t>
            </a:r>
          </a:p>
          <a:p>
            <a:pPr>
              <a:lnSpc>
                <a:spcPct val="80000"/>
              </a:lnSpc>
            </a:pPr>
            <a:r>
              <a:rPr lang="ru-RU" sz="1500" smtClean="0"/>
              <a:t>Широко известные исследования и неизвестные факты о жизни ученых помогут поближе познакомиться с пионерами медицинской науки. </a:t>
            </a:r>
          </a:p>
          <a:p>
            <a:pPr>
              <a:lnSpc>
                <a:spcPct val="80000"/>
              </a:lnSpc>
            </a:pPr>
            <a:r>
              <a:rPr lang="ru-RU" sz="1500" smtClean="0"/>
              <a:t>Помимо этого, один раздел рассказывает о пациентах с редко встречающимися нозологиями.</a:t>
            </a:r>
            <a:br>
              <a:rPr lang="ru-RU" sz="1500" smtClean="0"/>
            </a:br>
            <a:r>
              <a:rPr lang="ru-RU" sz="1500" smtClean="0"/>
              <a:t>Казуистические случаи, обернувшиеся трагической судьбой, оказали огромное влияние на медицинское сознание эпохи.</a:t>
            </a:r>
            <a:br>
              <a:rPr lang="ru-RU" sz="1500" smtClean="0"/>
            </a:br>
            <a:endParaRPr lang="ru-RU" sz="1500" smtClean="0"/>
          </a:p>
        </p:txBody>
      </p:sp>
      <p:pic>
        <p:nvPicPr>
          <p:cNvPr id="20483" name="Picture 4" descr="Диана Юмакаева - Врачи и пациенты, изменившие мир обложка кни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060575"/>
            <a:ext cx="3408362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642938"/>
            <a:ext cx="7758112" cy="6524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Классика советской медицины</a:t>
            </a:r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Уже не одно поколение зачитывается книгами легендарного советского и российского хирурга Федора Углова, прославившегося на весь мир. Он выполнял сложнейшие операции, которые в свое время казались невозможными. Изобрел искусственный клапан сердца и уникальные техники проведения операций. Спас тысячи жизней и внес огромный вклад в медицину.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88" y="642938"/>
            <a:ext cx="6043612" cy="6429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Сердце хирурга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5" y="2071688"/>
            <a:ext cx="4643438" cy="4460875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«Сердце хирурга» – его первая книга, ставшая известной во всем мире. Это автобиография, посвященная профессиональной стороне жизни </a:t>
            </a:r>
            <a:r>
              <a:rPr lang="ru-RU" dirty="0" err="1"/>
              <a:t>Углова</a:t>
            </a:r>
            <a:r>
              <a:rPr lang="ru-RU" dirty="0"/>
              <a:t>. В ней – весь путь гениального хирурга, начиная с решения посвятить себя медицине в детстве и заканчивая историями борьбы за безнадежных пациентов. Автор рассказал не только о технической стороне профессии, но и о моральных и физических трудностях, о сложных решениях, о риске и сочувствии. Это книга о людях и их судьбах, написанная человеком с большим сердцем. Она никого не оставит равнодушным.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2531" name="Рисунок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571625"/>
            <a:ext cx="31432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1401</TotalTime>
  <Words>2538</Words>
  <Application>Microsoft Office PowerPoint</Application>
  <PresentationFormat>Экран (4:3)</PresentationFormat>
  <Paragraphs>108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Медицина.  Книги, которые мы читаем</vt:lpstr>
      <vt:lpstr>Медицина и Литература</vt:lpstr>
      <vt:lpstr>Многообразие видов и тем литературы о медицине</vt:lpstr>
      <vt:lpstr>Учебная литература</vt:lpstr>
      <vt:lpstr>Уникальное издание</vt:lpstr>
      <vt:lpstr>История медицины</vt:lpstr>
      <vt:lpstr>И снова история медицины</vt:lpstr>
      <vt:lpstr>Классика советской медицины</vt:lpstr>
      <vt:lpstr>Сердце хирурга</vt:lpstr>
      <vt:lpstr>Детектив или очерк о жизни и быте советских людей ?</vt:lpstr>
      <vt:lpstr>Советы 100-летнего хирурга</vt:lpstr>
      <vt:lpstr>Мысли и сердце хирурга Амосова</vt:lpstr>
      <vt:lpstr>О чем пишут медики - наши современники?</vt:lpstr>
      <vt:lpstr>Записки районного хирурга</vt:lpstr>
      <vt:lpstr>И смех и слезы</vt:lpstr>
      <vt:lpstr>Знакомьтесь: медсестра из Испании</vt:lpstr>
      <vt:lpstr>Истории медсестры  Красного Креста</vt:lpstr>
      <vt:lpstr> Романы Артура Хейли и  Арчибальда Кронина  стоит прочитать</vt:lpstr>
      <vt:lpstr>Классика отечественной художественной литературы о медицине</vt:lpstr>
      <vt:lpstr>Через боль и страдания к надежде</vt:lpstr>
      <vt:lpstr>Знаменитая трилогия</vt:lpstr>
      <vt:lpstr>Символ жизни, движущейся наперекор смерти</vt:lpstr>
      <vt:lpstr>Всегда помнить главную заповедь</vt:lpstr>
      <vt:lpstr>Читайте книги!</vt:lpstr>
      <vt:lpstr>Вперед! В библиотеку!</vt:lpstr>
      <vt:lpstr>Библиография</vt:lpstr>
      <vt:lpstr>Слайд 27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jet</cp:lastModifiedBy>
  <cp:revision>72</cp:revision>
  <dcterms:created xsi:type="dcterms:W3CDTF">2023-10-08T14:27:30Z</dcterms:created>
  <dcterms:modified xsi:type="dcterms:W3CDTF">2023-10-18T16:54:10Z</dcterms:modified>
</cp:coreProperties>
</file>