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5" r:id="rId4"/>
    <p:sldId id="288" r:id="rId5"/>
    <p:sldId id="281" r:id="rId6"/>
    <p:sldId id="258" r:id="rId7"/>
    <p:sldId id="259" r:id="rId8"/>
    <p:sldId id="263" r:id="rId9"/>
    <p:sldId id="286" r:id="rId10"/>
    <p:sldId id="261" r:id="rId11"/>
    <p:sldId id="282" r:id="rId12"/>
    <p:sldId id="283" r:id="rId13"/>
    <p:sldId id="287" r:id="rId14"/>
    <p:sldId id="262" r:id="rId15"/>
    <p:sldId id="264" r:id="rId16"/>
    <p:sldId id="265" r:id="rId17"/>
    <p:sldId id="266" r:id="rId18"/>
    <p:sldId id="267" r:id="rId19"/>
    <p:sldId id="280" r:id="rId20"/>
    <p:sldId id="270" r:id="rId21"/>
    <p:sldId id="271" r:id="rId22"/>
    <p:sldId id="272" r:id="rId23"/>
    <p:sldId id="274" r:id="rId24"/>
    <p:sldId id="276" r:id="rId25"/>
    <p:sldId id="277" r:id="rId26"/>
    <p:sldId id="284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сихолог\Рабочий стол\2018_10_17_33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357430"/>
            <a:ext cx="6572296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428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Волжский филиал  ГАПОУ «Волгоградский медицинский колледж»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Интерактивный лекторий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«Профилактика экстремизма в молодёжной среде»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2428868"/>
            <a:ext cx="1500166" cy="4429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1357290" cy="4429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42926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 - психолог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Золотухина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Н.А</a:t>
            </a:r>
          </a:p>
          <a:p>
            <a:pPr algn="r"/>
            <a:r>
              <a:rPr lang="ru-RU" b="1">
                <a:latin typeface="Times New Roman" pitchFamily="18" charset="0"/>
                <a:cs typeface="Times New Roman" pitchFamily="18" charset="0"/>
              </a:rPr>
              <a:t> март 2023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2.ppt-online.org/files2/slide/3/3fQoIbeaHE5tuNZzDsTBFhUM4qrP1J9kldXvC76xA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147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43966" y="0"/>
            <a:ext cx="50003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Экстремистские (радикальные) организации обычно декларируют, против чего они борются, и какие законные или незаконные методы они собираются использовать. Так, например, группировки "скинхедов" образуются, в большинстве случаев, из числа молодёжи, проживающей в одном микрорайоне либо обучающейся в одном учебном заведении.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cf2.ppt-online.org/files2/slide/w/wCMPnktzpD8s0LEl3d5KbNT4Xg7IyBVmY1hWjx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rusinfo.info/wp-content/uploads/0/3/6/036eb525b7ca69d53184953bf55223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15338" y="0"/>
            <a:ext cx="92866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4429124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Действия, направленные на возбуждение ненависти либо вражды, а также на уничтожение достоинства человека либо группы либо по признакам пола, расы, национальности, языка, происхождения, отношения к религии, а равно принадлежности к какой-либо социальной группе, совершенные публично или с использованием средств массовой информации, наказываются штрафом в размере от 100 тысяч до 300 тысяч рублей или в размере заработной платы или иного дохода осужденного за период от 1 года до 2 лет, либо лишением права занимать определенные должности или заниматься определенной деятельностью на срок до 3 лет, либо обязательными работами на срок до 180 часов, либо исправительными работами на срок до 1 года, либо лишением свободы на срок до 2 лет.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https://cf2.ppt-online.org/files2/slide/0/0OnLRlxgdfCqByoYUihjJIXEvzV267tSATauZPM1Q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215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пецифические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унизительные или ругательные наименования и определения представителей какой-либо национальности                                ( "чернокожий", "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азер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и т.п.)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avatars.mds.yandex.net/i?id=1f49a52dcc260a75ee70000ddb6e3824_l-5273802-images-thumbs&amp;ref=rim&amp;n=13&amp;w=720&amp;h=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00034" cy="5643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715404" y="1214422"/>
            <a:ext cx="428596" cy="5643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специфический сленг или лексикон, распространенный в среде экстремистских формирований ("русофоб", "ZOG" и т.п.);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stihi.ru/pics/2021/09/12/4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специфические имена и клички известных и авторитетных лиц в конкретных радикальных движениях ("Лимонов", "Тесак" и т.п.);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sun9-80.userapi.com/impg/c856028/v856028973/25f3fc/dQInWzIV4Bg.jpg?size=1074x480&amp;quality=96&amp;sign=263b8ad3f573c6828a2669bebbe64abb&amp;type=sh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специфических кличек при написании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интернет-материалов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("Фюрер", "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Whitewarrior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 "Геринг" и т.п.);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именные наименования существующих экстремистских группировок ("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Сварожичи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 "Русский кулак" и т.п.).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i.ytimg.com/vi/hjGJL65qYjM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-2" y="1285860"/>
            <a:ext cx="9144001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Признаки экстремизма содержат только такие идеологии, которые основаны на утверждении исключительности, превосходства либо неполноценности человека на почве социальной, расовой, национальной, религиозной или языковой принадлежности или отношения к религии, а также идеи политической, идеологической, расовой, национальной или религиозной ненависти или вражды в отношении какой-либо социальной группы.</a:t>
            </a:r>
          </a:p>
        </p:txBody>
      </p:sp>
      <p:pic>
        <p:nvPicPr>
          <p:cNvPr id="26626" name="Picture 2" descr="https://mypresentation.ru/documents_6/39467651cf673978ef0c848ce09f99cc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rus-pic.ru/wp-content/uploads/2022/04/efde495922e84fccbccc01ac01e895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Действия связаны с неприятием существующего государственного или общественного порядка и осуществляются в незаконных формах. Экстремистскими будут те действия, которые связаны со стремлением разрушить, опорочить существующие в настоящее время общественные и государственные институты, права, традиции, ценности.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ch138.edusite.ru/images/p128_yekstremizmy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rect">
            <a:avLst/>
          </a:prstGeom>
          <a:noFill/>
        </p:spPr>
      </p:pic>
      <p:sp>
        <p:nvSpPr>
          <p:cNvPr id="22530" name="AutoShape 2" descr="https://shareslide.ru/img/thumbs/ece4621f325f70fd6460e37bf862313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hareslide.ru/img/thumbs/ece4621f325f70fd6460e37bf862313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shareslide.ru/img/thumbs/ece4621f325f70fd6460e37bf862313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shareslide.ru/img/thumbs/ece4621f325f70fd6460e37bf862313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"/>
            <a:ext cx="857256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законодательством на территории Российской Федерации запрещаются распространение экстремистских материалов, а также их производство или хранение в целях распространения. Производство, хранение или распространение экстремистских материалов является правонарушением и влечет за собой ОТВЕТСТВЕННОСТЬ.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znamyuzl.ru/upload/iblock/3c8/3c8535a5f0c9c58338b880d2d0c040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Пропаганда и публичное демонстрирование нацистской атрибутики или символики, сходных с нацистской атрибутикой или символикой до степени смешения, влечет наложение административного штрафа в размере от 500 до 1000 рублей с конфискацией нацистской или иной указанной атрибутики или символики либо административный арест на срок до 15 суток с конфискацией нацистской или иной указанной атрибутики или символики.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s://avatars.mds.yandex.net/i?id=70d60653fd81c2ead8bf908771476542-5291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8072462" cy="4929198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Публичные призывы к осуществлению экстремистской деятельности наказываются штрафом в размере до 300 тысяч рублей или в размере заработной платы или иного дохода осужденного за период до двух лет, либо арестом на срок от 4 до 6 месяцев, либо лишением свободы на срок до 3 лет.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s://cf2.ppt-online.org/files2/slide/8/8gKrXEMm0nIwbDHBCo37GxWlSphL2VuQ6FA4eP1jt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1643050"/>
            <a:ext cx="7143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3643306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профилактики экстремизма в молодёжной среде следует различать группировки экстремистской направленности от неформальных молодёжных объединений. В неформальных объединениях отсутствует четкое членство и их принято рассматривать, как формирования, объединяющие в себе молодёжь по признаку субкультуры (лат.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"под" + культура).</a:t>
            </a: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Существующие неформальные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подростково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молодёжные объединения можно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типологизировать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на: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едонистско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развлекательные ("наслаждение и развлечение");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спортивносоревновательные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профориентационные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эскапистские ("уход от мира");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мистагогические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("вводящие в тайну", связанные с духовными поисками);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коммерциализованные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(сформированные для достижения прибыли);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субкультуры социального вмешательства (все субкультуры, ориентированные на улучшение или изменение сложившейся общественной системы или ее элементов);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примыкающие к ним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лидерско-менеджерские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криминальноориентированные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3" descr="https://rusinfo.info/wp-content/uploads/d/a/e/dae0438e74c3c1abc8121cc88f055c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 descr="https://rusinfo.info/wp-content/uploads/d/a/e/dae0438e74c3c1abc8121cc88f055c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 descr="https://cspsid-pechatniki.ru/800/600/https/ds04.infourok.ru/uploads/ex/0ce7/0013333e-37dc2afa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2" name="Picture 2" descr="https://cspsid-pechatniki.ru/800/600/https/image3.slideserve.com/6392640/slide6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5500694" cy="6643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4357686" cy="6247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"Неформальные" лидеры, имеющие первоначально хулиганские мотивы совершения противоправных действий в отношении иностранных граждан, объединяют вокруг себя молодёжь, впоследствии пропагандируя идеологию радикальных структур, подстрекают лиц, не имеющих устойчивого мировоззрения к совершению преступлений на национальной почве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рассовой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вражде. При этом следует отметить, что в группировки скинхедов попадает в основном молодёжь, не занятая какой-либо общественно-полезной деятельностью, не посещающая спортивные секции, клубы, иные заведения дополнительного образования. </a:t>
            </a:r>
          </a:p>
        </p:txBody>
      </p:sp>
      <p:pic>
        <p:nvPicPr>
          <p:cNvPr id="3074" name="Picture 2" descr="https://image1.slideserve.com/3242414/slide9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286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Специалисты отмечают, что наиболее уязвимой средой для проникновения идей экстремизма являются учащиеся школ с ещё не сформировавшейся и легко поддающейся влиянию психикой.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rusinfo.info/wp-content/uploads/0/3/6/036eb525b7ca69d53184953bf55223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500042"/>
            <a:ext cx="814393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528" y="0"/>
            <a:ext cx="57147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1431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Уважаемые студенты, будьте осторожны!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f3.ppt-online.org/files3/slide/a/aUyfCj2sV9gd5MYRrqpOE6uzSN4vn1h0tTFxKB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5722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0"/>
            <a:ext cx="10001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f.ppt-online.org/files/slide/l/LriZN8sKjRbgVWc7DvSYqw5nz6xteUEFAX0JaCTdm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786842" y="0"/>
            <a:ext cx="357158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форм проявления экстремизма является распространение фашистской и неонацистской символики: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специфическая символика (свастика, символы фашистской Германии, изображение фашистского приветствия (приветствие римских легионеров т.п..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newsland.com/static/u/comment_image_from_text/21072020/102829912-5166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822044" cy="4929198"/>
          </a:xfrm>
          <a:prstGeom prst="rect">
            <a:avLst/>
          </a:prstGeom>
          <a:noFill/>
        </p:spPr>
      </p:pic>
      <p:pic>
        <p:nvPicPr>
          <p:cNvPr id="15365" name="Picture 5" descr="https://ic.pics.livejournal.com/oleg_ezonikitin/83748633/123611/12361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35768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специфические наименования, термины, обозначения и словосочетания ("фашист", "нацист", "скинхед" и т.п.)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5" descr="https://s1.slide-share.ru/s_slide/18cd4663ddacb5d088866a19d157acbb/13f18050-253c-483c-85bf-ecfb865cf56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https://s1.slide-share.ru/s_slide/18cd4663ddacb5d088866a19d157acbb/13f18050-253c-483c-85bf-ecfb865cf56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643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428596" cy="6000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15404" y="857232"/>
            <a:ext cx="428596" cy="6000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news2.ru/user_images/180742/n2_165210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528" y="0"/>
            <a:ext cx="57147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f2.ppt-online.org/files2/slide/d/df57IUz2P3soZXiLSNjwtVnFpRO6KTmrbgAJe8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43966" y="0"/>
            <a:ext cx="50003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831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Волжский 3</cp:lastModifiedBy>
  <cp:revision>39</cp:revision>
  <dcterms:created xsi:type="dcterms:W3CDTF">2022-09-21T18:39:12Z</dcterms:created>
  <dcterms:modified xsi:type="dcterms:W3CDTF">2023-03-20T10:21:27Z</dcterms:modified>
</cp:coreProperties>
</file>